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FA4A2C1-CB44-4381-B206-A508E651768E}">
  <a:tblStyle styleId="{4FA4A2C1-CB44-4381-B206-A508E651768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font" Target="fonts/La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a3506a88b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a3506a88b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a34f45a93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a34f45a93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a34f45a93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a34f45a93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a34f45a93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a34f45a93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a34f45a939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a34f45a939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a34f45a93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a34f45a93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a34f45a939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a34f45a939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a34f45a93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a34f45a93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30" name="Shape 130"/>
        <p:cNvGrpSpPr/>
        <p:nvPr/>
      </p:nvGrpSpPr>
      <p:grpSpPr>
        <a:xfrm>
          <a:off x="0" y="0"/>
          <a:ext cx="0" cy="0"/>
          <a:chOff x="0" y="0"/>
          <a:chExt cx="0" cy="0"/>
        </a:xfrm>
      </p:grpSpPr>
      <p:grpSp>
        <p:nvGrpSpPr>
          <p:cNvPr id="131" name="Google Shape;131;p13"/>
          <p:cNvGrpSpPr/>
          <p:nvPr/>
        </p:nvGrpSpPr>
        <p:grpSpPr>
          <a:xfrm>
            <a:off x="4406400" y="0"/>
            <a:ext cx="4737600" cy="5143065"/>
            <a:chOff x="4406400" y="0"/>
            <a:chExt cx="4737600" cy="5143065"/>
          </a:xfrm>
        </p:grpSpPr>
        <p:sp>
          <p:nvSpPr>
            <p:cNvPr id="132" name="Google Shape;132;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1" name="Google Shape;151;p1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152" name="Shape 152"/>
        <p:cNvGrpSpPr/>
        <p:nvPr/>
      </p:nvGrpSpPr>
      <p:grpSpPr>
        <a:xfrm>
          <a:off x="0" y="0"/>
          <a:ext cx="0" cy="0"/>
          <a:chOff x="0" y="0"/>
          <a:chExt cx="0" cy="0"/>
        </a:xfrm>
      </p:grpSpPr>
      <p:pic>
        <p:nvPicPr>
          <p:cNvPr descr="offset_comp_343059.jpg" id="153" name="Google Shape;153;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54" name="Google Shape;154;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5" name="Google Shape;155;p14"/>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156" name="Google Shape;156;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7" name="Google Shape;157;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14"/>
          <p:cNvGrpSpPr/>
          <p:nvPr/>
        </p:nvGrpSpPr>
        <p:grpSpPr>
          <a:xfrm>
            <a:off x="0" y="381001"/>
            <a:ext cx="1037850" cy="1016287"/>
            <a:chOff x="0" y="381001"/>
            <a:chExt cx="1037850" cy="1016287"/>
          </a:xfrm>
        </p:grpSpPr>
        <p:sp>
          <p:nvSpPr>
            <p:cNvPr id="162" name="Google Shape;162;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164" name="Shape 164"/>
        <p:cNvGrpSpPr/>
        <p:nvPr/>
      </p:nvGrpSpPr>
      <p:grpSpPr>
        <a:xfrm>
          <a:off x="0" y="0"/>
          <a:ext cx="0" cy="0"/>
          <a:chOff x="0" y="0"/>
          <a:chExt cx="0" cy="0"/>
        </a:xfrm>
      </p:grpSpPr>
      <p:sp>
        <p:nvSpPr>
          <p:cNvPr id="165" name="Google Shape;165;p15"/>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6" name="Google Shape;166;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168" name="Google Shape;168;p1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15"/>
          <p:cNvGrpSpPr/>
          <p:nvPr/>
        </p:nvGrpSpPr>
        <p:grpSpPr>
          <a:xfrm>
            <a:off x="0" y="381001"/>
            <a:ext cx="1037850" cy="1016287"/>
            <a:chOff x="0" y="381001"/>
            <a:chExt cx="1037850" cy="1016287"/>
          </a:xfrm>
        </p:grpSpPr>
        <p:sp>
          <p:nvSpPr>
            <p:cNvPr id="173" name="Google Shape;173;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5"/>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76" name="Google Shape;176;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77" name="Shape 177"/>
        <p:cNvGrpSpPr/>
        <p:nvPr/>
      </p:nvGrpSpPr>
      <p:grpSpPr>
        <a:xfrm>
          <a:off x="0" y="0"/>
          <a:ext cx="0" cy="0"/>
          <a:chOff x="0" y="0"/>
          <a:chExt cx="0" cy="0"/>
        </a:xfrm>
      </p:grpSpPr>
      <p:sp>
        <p:nvSpPr>
          <p:cNvPr id="178" name="Google Shape;178;p16"/>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9" name="Google Shape;179;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16"/>
          <p:cNvGrpSpPr/>
          <p:nvPr/>
        </p:nvGrpSpPr>
        <p:grpSpPr>
          <a:xfrm>
            <a:off x="0" y="381001"/>
            <a:ext cx="1037850" cy="1016287"/>
            <a:chOff x="0" y="381001"/>
            <a:chExt cx="1037850" cy="1016287"/>
          </a:xfrm>
        </p:grpSpPr>
        <p:sp>
          <p:nvSpPr>
            <p:cNvPr id="185" name="Google Shape;185;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88" name="Google Shape;18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9" name="Google Shape;189;p16"/>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5.jpg"/><Relationship Id="rId6" Type="http://schemas.openxmlformats.org/officeDocument/2006/relationships/image" Target="../media/image4.jpg"/><Relationship Id="rId7"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7"/>
          <p:cNvSpPr txBox="1"/>
          <p:nvPr>
            <p:ph idx="1" type="subTitle"/>
          </p:nvPr>
        </p:nvSpPr>
        <p:spPr>
          <a:xfrm>
            <a:off x="3139825" y="2571750"/>
            <a:ext cx="5533200" cy="2337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sz="1700"/>
          </a:p>
          <a:p>
            <a:pPr indent="0" lvl="0" marL="0" rtl="0" algn="r">
              <a:lnSpc>
                <a:spcPct val="20000"/>
              </a:lnSpc>
              <a:spcBef>
                <a:spcPts val="0"/>
              </a:spcBef>
              <a:spcAft>
                <a:spcPts val="0"/>
              </a:spcAft>
              <a:buNone/>
            </a:pPr>
            <a:r>
              <a:rPr lang="en-GB" sz="1700"/>
              <a:t>Chirag Shameek Sahu (2019102006)</a:t>
            </a:r>
            <a:endParaRPr sz="1700"/>
          </a:p>
          <a:p>
            <a:pPr indent="0" lvl="0" marL="0" rtl="0" algn="r">
              <a:lnSpc>
                <a:spcPct val="20000"/>
              </a:lnSpc>
              <a:spcBef>
                <a:spcPts val="1600"/>
              </a:spcBef>
              <a:spcAft>
                <a:spcPts val="0"/>
              </a:spcAft>
              <a:buNone/>
            </a:pPr>
            <a:r>
              <a:rPr lang="en-GB" sz="1700"/>
              <a:t>Konda Jayant Reddy (2019102010)</a:t>
            </a:r>
            <a:endParaRPr sz="1700"/>
          </a:p>
          <a:p>
            <a:pPr indent="0" lvl="0" marL="0" rtl="0" algn="r">
              <a:lnSpc>
                <a:spcPct val="20000"/>
              </a:lnSpc>
              <a:spcBef>
                <a:spcPts val="1600"/>
              </a:spcBef>
              <a:spcAft>
                <a:spcPts val="0"/>
              </a:spcAft>
              <a:buNone/>
            </a:pPr>
            <a:r>
              <a:rPr lang="en-GB" sz="1700"/>
              <a:t>Abhishek Chawla (2019102020)</a:t>
            </a:r>
            <a:endParaRPr sz="1700"/>
          </a:p>
          <a:p>
            <a:pPr indent="0" lvl="0" marL="0" rtl="0" algn="r">
              <a:lnSpc>
                <a:spcPct val="20000"/>
              </a:lnSpc>
              <a:spcBef>
                <a:spcPts val="1600"/>
              </a:spcBef>
              <a:spcAft>
                <a:spcPts val="0"/>
              </a:spcAft>
              <a:buNone/>
            </a:pPr>
            <a:r>
              <a:rPr lang="en-GB" sz="1700"/>
              <a:t>Pragya Singhal (2019112001)</a:t>
            </a:r>
            <a:endParaRPr sz="1700"/>
          </a:p>
          <a:p>
            <a:pPr indent="0" lvl="0" marL="0" rtl="0" algn="r">
              <a:lnSpc>
                <a:spcPct val="20000"/>
              </a:lnSpc>
              <a:spcBef>
                <a:spcPts val="1600"/>
              </a:spcBef>
              <a:spcAft>
                <a:spcPts val="0"/>
              </a:spcAft>
              <a:buNone/>
            </a:pPr>
            <a:r>
              <a:rPr lang="en-GB" sz="1700"/>
              <a:t>Pranjali Pathre (2019112002)</a:t>
            </a:r>
            <a:endParaRPr sz="1700"/>
          </a:p>
          <a:p>
            <a:pPr indent="0" lvl="0" marL="0" rtl="0" algn="r">
              <a:lnSpc>
                <a:spcPct val="20000"/>
              </a:lnSpc>
              <a:spcBef>
                <a:spcPts val="1600"/>
              </a:spcBef>
              <a:spcAft>
                <a:spcPts val="1600"/>
              </a:spcAft>
              <a:buNone/>
            </a:pPr>
            <a:r>
              <a:rPr lang="en-GB" sz="1700"/>
              <a:t>Sasanka GRS (2019112017)</a:t>
            </a:r>
            <a:endParaRPr sz="1700"/>
          </a:p>
        </p:txBody>
      </p:sp>
      <p:sp>
        <p:nvSpPr>
          <p:cNvPr id="195" name="Google Shape;195;p17"/>
          <p:cNvSpPr txBox="1"/>
          <p:nvPr>
            <p:ph type="ctrTitle"/>
          </p:nvPr>
        </p:nvSpPr>
        <p:spPr>
          <a:xfrm>
            <a:off x="1806475" y="513400"/>
            <a:ext cx="7092000" cy="16020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None/>
            </a:pPr>
            <a:r>
              <a:rPr b="1" lang="en-GB" sz="4100">
                <a:latin typeface="Lato"/>
                <a:ea typeface="Lato"/>
                <a:cs typeface="Lato"/>
                <a:sym typeface="Lato"/>
              </a:rPr>
              <a:t>LINE FOLLOWER ROBOT</a:t>
            </a:r>
            <a:endParaRPr b="1" sz="4100">
              <a:latin typeface="Lato"/>
              <a:ea typeface="Lato"/>
              <a:cs typeface="Lato"/>
              <a:sym typeface="Lato"/>
            </a:endParaRPr>
          </a:p>
          <a:p>
            <a:pPr indent="0" lvl="0" marL="0" rtl="0" algn="ctr">
              <a:lnSpc>
                <a:spcPct val="80000"/>
              </a:lnSpc>
              <a:spcBef>
                <a:spcPts val="0"/>
              </a:spcBef>
              <a:spcAft>
                <a:spcPts val="0"/>
              </a:spcAft>
              <a:buNone/>
            </a:pPr>
            <a:r>
              <a:rPr b="1" lang="en-GB" sz="2100">
                <a:latin typeface="Lato"/>
                <a:ea typeface="Lato"/>
                <a:cs typeface="Lato"/>
                <a:sym typeface="Lato"/>
              </a:rPr>
              <a:t>-Systems Thinking</a:t>
            </a:r>
            <a:r>
              <a:rPr b="1" lang="en-GB" sz="3200">
                <a:latin typeface="Lato"/>
                <a:ea typeface="Lato"/>
                <a:cs typeface="Lato"/>
                <a:sym typeface="Lato"/>
              </a:rPr>
              <a:t> </a:t>
            </a:r>
            <a:endParaRPr b="1" sz="3200">
              <a:latin typeface="Lato"/>
              <a:ea typeface="Lato"/>
              <a:cs typeface="Lato"/>
              <a:sym typeface="Lato"/>
            </a:endParaRPr>
          </a:p>
          <a:p>
            <a:pPr indent="0" lvl="0" marL="0" rtl="0" algn="ctr">
              <a:spcBef>
                <a:spcPts val="0"/>
              </a:spcBef>
              <a:spcAft>
                <a:spcPts val="0"/>
              </a:spcAft>
              <a:buNone/>
            </a:pPr>
            <a:r>
              <a:rPr b="1" lang="en-GB" sz="1600">
                <a:latin typeface="Lato"/>
                <a:ea typeface="Lato"/>
                <a:cs typeface="Lato"/>
                <a:sym typeface="Lato"/>
              </a:rPr>
              <a:t>Team ABC (11)</a:t>
            </a:r>
            <a:endParaRPr b="1" sz="3200">
              <a:latin typeface="Lato"/>
              <a:ea typeface="Lato"/>
              <a:cs typeface="Lato"/>
              <a:sym typeface="Lato"/>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26"/>
          <p:cNvPicPr preferRelativeResize="0"/>
          <p:nvPr/>
        </p:nvPicPr>
        <p:blipFill>
          <a:blip r:embed="rId3">
            <a:alphaModFix/>
          </a:blip>
          <a:stretch>
            <a:fillRect/>
          </a:stretch>
        </p:blipFill>
        <p:spPr>
          <a:xfrm>
            <a:off x="0" y="0"/>
            <a:ext cx="6514476" cy="2519475"/>
          </a:xfrm>
          <a:prstGeom prst="rect">
            <a:avLst/>
          </a:prstGeom>
          <a:noFill/>
          <a:ln>
            <a:noFill/>
          </a:ln>
        </p:spPr>
      </p:pic>
      <p:pic>
        <p:nvPicPr>
          <p:cNvPr id="250" name="Google Shape;250;p26"/>
          <p:cNvPicPr preferRelativeResize="0"/>
          <p:nvPr/>
        </p:nvPicPr>
        <p:blipFill rotWithShape="1">
          <a:blip r:embed="rId4">
            <a:alphaModFix/>
          </a:blip>
          <a:srcRect b="0" l="-4840" r="4840" t="0"/>
          <a:stretch/>
        </p:blipFill>
        <p:spPr>
          <a:xfrm>
            <a:off x="2324850" y="2571750"/>
            <a:ext cx="6772276" cy="2519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7"/>
          <p:cNvSpPr txBox="1"/>
          <p:nvPr>
            <p:ph type="title"/>
          </p:nvPr>
        </p:nvSpPr>
        <p:spPr>
          <a:xfrm>
            <a:off x="1157725" y="2409025"/>
            <a:ext cx="3159900" cy="88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256" name="Google Shape;256;p27"/>
          <p:cNvGrpSpPr/>
          <p:nvPr/>
        </p:nvGrpSpPr>
        <p:grpSpPr>
          <a:xfrm>
            <a:off x="4066820" y="1553491"/>
            <a:ext cx="3159984" cy="2439109"/>
            <a:chOff x="3553042" y="1657806"/>
            <a:chExt cx="3461100" cy="2671532"/>
          </a:xfrm>
        </p:grpSpPr>
        <p:sp>
          <p:nvSpPr>
            <p:cNvPr id="257" name="Google Shape;257;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65" name="Google Shape;265;p27"/>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66" name="Google Shape;266;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 name="Google Shape;267;p27"/>
          <p:cNvGrpSpPr/>
          <p:nvPr/>
        </p:nvGrpSpPr>
        <p:grpSpPr>
          <a:xfrm>
            <a:off x="6762480" y="2546254"/>
            <a:ext cx="1024386" cy="1522884"/>
            <a:chOff x="6505573" y="2745170"/>
            <a:chExt cx="1122000" cy="1668000"/>
          </a:xfrm>
        </p:grpSpPr>
        <p:sp>
          <p:nvSpPr>
            <p:cNvPr id="268" name="Google Shape;268;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72" name="Google Shape;272;p27"/>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273" name="Google Shape;273;p27"/>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27"/>
          <p:cNvGrpSpPr/>
          <p:nvPr/>
        </p:nvGrpSpPr>
        <p:grpSpPr>
          <a:xfrm>
            <a:off x="6405845" y="3121897"/>
            <a:ext cx="520684" cy="1036470"/>
            <a:chOff x="9543736" y="4486132"/>
            <a:chExt cx="570300" cy="1135235"/>
          </a:xfrm>
        </p:grpSpPr>
        <p:sp>
          <p:nvSpPr>
            <p:cNvPr id="275" name="Google Shape;275;p2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79" name="Google Shape;279;p27"/>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280" name="Google Shape;280;p27"/>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 name="Google Shape;281;p27"/>
          <p:cNvGrpSpPr/>
          <p:nvPr/>
        </p:nvGrpSpPr>
        <p:grpSpPr>
          <a:xfrm>
            <a:off x="7564804" y="3443361"/>
            <a:ext cx="455496" cy="692277"/>
            <a:chOff x="7384375" y="3728000"/>
            <a:chExt cx="498900" cy="758244"/>
          </a:xfrm>
        </p:grpSpPr>
        <p:sp>
          <p:nvSpPr>
            <p:cNvPr id="282" name="Google Shape;282;p2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27"/>
          <p:cNvGrpSpPr/>
          <p:nvPr/>
        </p:nvGrpSpPr>
        <p:grpSpPr>
          <a:xfrm>
            <a:off x="7564836" y="3561758"/>
            <a:ext cx="478081" cy="462776"/>
            <a:chOff x="7384385" y="3857442"/>
            <a:chExt cx="523637" cy="506874"/>
          </a:xfrm>
        </p:grpSpPr>
        <p:sp>
          <p:nvSpPr>
            <p:cNvPr id="287" name="Google Shape;287;p2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27"/>
            <p:cNvGrpSpPr/>
            <p:nvPr/>
          </p:nvGrpSpPr>
          <p:grpSpPr>
            <a:xfrm>
              <a:off x="7384385" y="3857442"/>
              <a:ext cx="523637" cy="498900"/>
              <a:chOff x="7384385" y="3857442"/>
              <a:chExt cx="523637" cy="498900"/>
            </a:xfrm>
          </p:grpSpPr>
          <p:sp>
            <p:nvSpPr>
              <p:cNvPr id="289" name="Google Shape;289;p2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291" name="Google Shape;291;p27"/>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292" name="Google Shape;292;p27"/>
          <p:cNvGrpSpPr/>
          <p:nvPr/>
        </p:nvGrpSpPr>
        <p:grpSpPr>
          <a:xfrm>
            <a:off x="8110843" y="3443361"/>
            <a:ext cx="435785" cy="692277"/>
            <a:chOff x="7982421" y="3727763"/>
            <a:chExt cx="477311" cy="758244"/>
          </a:xfrm>
        </p:grpSpPr>
        <p:sp>
          <p:nvSpPr>
            <p:cNvPr id="293" name="Google Shape;293;p2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1" name="Google Shape;301;p27"/>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8"/>
          <p:cNvSpPr txBox="1"/>
          <p:nvPr>
            <p:ph type="title"/>
          </p:nvPr>
        </p:nvSpPr>
        <p:spPr>
          <a:xfrm>
            <a:off x="1105725" y="4050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INTRODUCTION</a:t>
            </a:r>
            <a:endParaRPr sz="2800"/>
          </a:p>
        </p:txBody>
      </p:sp>
      <p:sp>
        <p:nvSpPr>
          <p:cNvPr id="201" name="Google Shape;201;p18"/>
          <p:cNvSpPr txBox="1"/>
          <p:nvPr>
            <p:ph idx="1" type="body"/>
          </p:nvPr>
        </p:nvSpPr>
        <p:spPr>
          <a:xfrm>
            <a:off x="304900" y="2808300"/>
            <a:ext cx="8196300" cy="1960800"/>
          </a:xfrm>
          <a:prstGeom prst="rect">
            <a:avLst/>
          </a:prstGeom>
        </p:spPr>
        <p:txBody>
          <a:bodyPr anchorCtr="0" anchor="t" bIns="91425" lIns="91425" spcFirstLastPara="1" rIns="91425" wrap="square" tIns="91425">
            <a:noAutofit/>
          </a:bodyPr>
          <a:lstStyle/>
          <a:p>
            <a:pPr indent="-327025" lvl="0" marL="457200" rtl="0" algn="just">
              <a:spcBef>
                <a:spcPts val="0"/>
              </a:spcBef>
              <a:spcAft>
                <a:spcPts val="0"/>
              </a:spcAft>
              <a:buSzPts val="1550"/>
              <a:buChar char="●"/>
            </a:pPr>
            <a:r>
              <a:rPr lang="en-GB" sz="1550"/>
              <a:t>The Line Follower Robot is one that follows a specific path indicated by a line (usually a black line on a light colored surface) with a particular width.</a:t>
            </a:r>
            <a:endParaRPr sz="1550"/>
          </a:p>
          <a:p>
            <a:pPr indent="-327025" lvl="0" marL="457200" rtl="0" algn="l">
              <a:spcBef>
                <a:spcPts val="0"/>
              </a:spcBef>
              <a:spcAft>
                <a:spcPts val="0"/>
              </a:spcAft>
              <a:buSzPts val="1550"/>
              <a:buChar char="●"/>
            </a:pPr>
            <a:r>
              <a:rPr lang="en-GB" sz="1550"/>
              <a:t>The robot will be able to detect a particular line and keep following it.</a:t>
            </a:r>
            <a:endParaRPr sz="1550"/>
          </a:p>
          <a:p>
            <a:pPr indent="-327025" lvl="0" marL="457200" rtl="0" algn="l">
              <a:spcBef>
                <a:spcPts val="0"/>
              </a:spcBef>
              <a:spcAft>
                <a:spcPts val="0"/>
              </a:spcAft>
              <a:buSzPts val="1550"/>
              <a:buChar char="●"/>
            </a:pPr>
            <a:r>
              <a:rPr lang="en-GB" sz="1550"/>
              <a:t>For special situations such as crossovers, the robot can have more than one path which can be followed, so we restrain from having crossovers in the lines.</a:t>
            </a:r>
            <a:endParaRPr sz="1550"/>
          </a:p>
          <a:p>
            <a:pPr indent="0" lvl="0" marL="457200" rtl="0" algn="just">
              <a:spcBef>
                <a:spcPts val="800"/>
              </a:spcBef>
              <a:spcAft>
                <a:spcPts val="2000"/>
              </a:spcAft>
              <a:buNone/>
            </a:pPr>
            <a:r>
              <a:t/>
            </a:r>
            <a:endParaRPr sz="1450"/>
          </a:p>
        </p:txBody>
      </p:sp>
      <p:pic>
        <p:nvPicPr>
          <p:cNvPr id="202" name="Google Shape;202;p18"/>
          <p:cNvPicPr preferRelativeResize="0"/>
          <p:nvPr/>
        </p:nvPicPr>
        <p:blipFill>
          <a:blip r:embed="rId3">
            <a:alphaModFix/>
          </a:blip>
          <a:stretch>
            <a:fillRect/>
          </a:stretch>
        </p:blipFill>
        <p:spPr>
          <a:xfrm>
            <a:off x="5228675" y="0"/>
            <a:ext cx="3915324" cy="22667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PROJECT OVERVIEW</a:t>
            </a:r>
            <a:endParaRPr sz="2800"/>
          </a:p>
          <a:p>
            <a:pPr indent="0" lvl="0" marL="0" rtl="0" algn="l">
              <a:spcBef>
                <a:spcPts val="0"/>
              </a:spcBef>
              <a:spcAft>
                <a:spcPts val="0"/>
              </a:spcAft>
              <a:buNone/>
            </a:pPr>
            <a:r>
              <a:t/>
            </a:r>
            <a:endParaRPr/>
          </a:p>
        </p:txBody>
      </p:sp>
      <p:sp>
        <p:nvSpPr>
          <p:cNvPr id="208" name="Google Shape;208;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50">
                <a:solidFill>
                  <a:srgbClr val="FFFFFF"/>
                </a:solidFill>
                <a:latin typeface="Calibri"/>
                <a:ea typeface="Calibri"/>
                <a:cs typeface="Calibri"/>
                <a:sym typeface="Calibri"/>
              </a:rPr>
              <a:t>Our objective is to design</a:t>
            </a:r>
            <a:r>
              <a:rPr lang="en-GB" sz="1450">
                <a:solidFill>
                  <a:srgbClr val="FFFFFF"/>
                </a:solidFill>
                <a:latin typeface="Calibri"/>
                <a:ea typeface="Calibri"/>
                <a:cs typeface="Calibri"/>
                <a:sym typeface="Calibri"/>
              </a:rPr>
              <a:t> robot that finds application in situations where transportation is essential with no human allowance. This robot is designed to be used in transportations in harsh conditions. </a:t>
            </a:r>
            <a:endParaRPr sz="1450">
              <a:solidFill>
                <a:srgbClr val="FFFFFF"/>
              </a:solidFill>
              <a:latin typeface="Calibri"/>
              <a:ea typeface="Calibri"/>
              <a:cs typeface="Calibri"/>
              <a:sym typeface="Calibri"/>
            </a:endParaRPr>
          </a:p>
          <a:p>
            <a:pPr indent="0" lvl="0" marL="0" rtl="0" algn="l">
              <a:spcBef>
                <a:spcPts val="1600"/>
              </a:spcBef>
              <a:spcAft>
                <a:spcPts val="0"/>
              </a:spcAft>
              <a:buNone/>
            </a:pPr>
            <a:r>
              <a:rPr lang="en-GB" sz="1450">
                <a:solidFill>
                  <a:srgbClr val="FFFFFF"/>
                </a:solidFill>
                <a:latin typeface="Calibri"/>
                <a:ea typeface="Calibri"/>
                <a:cs typeface="Calibri"/>
                <a:sym typeface="Calibri"/>
              </a:rPr>
              <a:t>We aim at achieving smooth trajectories using different combinations of P, I, D controllers. We see that the most optimal set of controllers is obtained to be P, D because  we are concerned about the present and upcoming values of the line sensors  and not interested in remembering the past positions of the bot. </a:t>
            </a:r>
            <a:endParaRPr sz="1450">
              <a:solidFill>
                <a:srgbClr val="FFFFFF"/>
              </a:solidFill>
              <a:latin typeface="Calibri"/>
              <a:ea typeface="Calibri"/>
              <a:cs typeface="Calibri"/>
              <a:sym typeface="Calibri"/>
            </a:endParaRPr>
          </a:p>
          <a:p>
            <a:pPr indent="0" lvl="0" marL="0" rtl="0" algn="l">
              <a:spcBef>
                <a:spcPts val="1600"/>
              </a:spcBef>
              <a:spcAft>
                <a:spcPts val="0"/>
              </a:spcAft>
              <a:buNone/>
            </a:pPr>
            <a:r>
              <a:rPr lang="en-GB" sz="1450">
                <a:solidFill>
                  <a:srgbClr val="FFFFFF"/>
                </a:solidFill>
                <a:latin typeface="Calibri"/>
                <a:ea typeface="Calibri"/>
                <a:cs typeface="Calibri"/>
                <a:sym typeface="Calibri"/>
              </a:rPr>
              <a:t>From a general ON-OFF circuitry, we obtain sharp changes in the trajectory of the bot which may lead to jerks and instability of the line tracking. This is solved by using PID controller. </a:t>
            </a:r>
            <a:endParaRPr sz="1450">
              <a:solidFill>
                <a:srgbClr val="FFFFFF"/>
              </a:solidFill>
              <a:latin typeface="Calibri"/>
              <a:ea typeface="Calibri"/>
              <a:cs typeface="Calibri"/>
              <a:sym typeface="Calibri"/>
            </a:endParaRPr>
          </a:p>
          <a:p>
            <a:pPr indent="0" lvl="0" marL="0" rtl="0" algn="l">
              <a:spcBef>
                <a:spcPts val="1600"/>
              </a:spcBef>
              <a:spcAft>
                <a:spcPts val="1600"/>
              </a:spcAft>
              <a:buNone/>
            </a:pPr>
            <a:r>
              <a:t/>
            </a:r>
            <a:endParaRPr sz="1450">
              <a:solidFill>
                <a:srgbClr val="FFFFFF"/>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PROPOSED CONTROLLER DESIGN</a:t>
            </a:r>
            <a:endParaRPr sz="2800"/>
          </a:p>
        </p:txBody>
      </p:sp>
      <p:sp>
        <p:nvSpPr>
          <p:cNvPr id="214" name="Google Shape;214;p20"/>
          <p:cNvSpPr txBox="1"/>
          <p:nvPr>
            <p:ph idx="1" type="body"/>
          </p:nvPr>
        </p:nvSpPr>
        <p:spPr>
          <a:xfrm>
            <a:off x="1237700" y="1116150"/>
            <a:ext cx="7038900" cy="365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50">
                <a:solidFill>
                  <a:srgbClr val="FFFFFF"/>
                </a:solidFill>
                <a:latin typeface="Calibri"/>
                <a:ea typeface="Calibri"/>
                <a:cs typeface="Calibri"/>
                <a:sym typeface="Calibri"/>
              </a:rPr>
              <a:t>The proposed controller is a Proportional-plus-Integral -plus-Derivative (PID) digital controller. The PID controller would control the position of the robot with quick </a:t>
            </a:r>
            <a:r>
              <a:rPr lang="en-GB" sz="1450">
                <a:solidFill>
                  <a:srgbClr val="FFFFFF"/>
                </a:solidFill>
                <a:latin typeface="Calibri"/>
                <a:ea typeface="Calibri"/>
                <a:cs typeface="Calibri"/>
                <a:sym typeface="Calibri"/>
              </a:rPr>
              <a:t>response</a:t>
            </a:r>
            <a:r>
              <a:rPr lang="en-GB" sz="1450">
                <a:solidFill>
                  <a:srgbClr val="FFFFFF"/>
                </a:solidFill>
                <a:latin typeface="Calibri"/>
                <a:ea typeface="Calibri"/>
                <a:cs typeface="Calibri"/>
                <a:sym typeface="Calibri"/>
              </a:rPr>
              <a:t> time and minimize the overshoot. </a:t>
            </a:r>
            <a:endParaRPr sz="1450">
              <a:solidFill>
                <a:srgbClr val="FFFFFF"/>
              </a:solidFill>
              <a:latin typeface="Calibri"/>
              <a:ea typeface="Calibri"/>
              <a:cs typeface="Calibri"/>
              <a:sym typeface="Calibri"/>
            </a:endParaRPr>
          </a:p>
          <a:p>
            <a:pPr indent="0" lvl="0" marL="0" rtl="0" algn="l">
              <a:spcBef>
                <a:spcPts val="1600"/>
              </a:spcBef>
              <a:spcAft>
                <a:spcPts val="0"/>
              </a:spcAft>
              <a:buNone/>
            </a:pPr>
            <a:r>
              <a:rPr lang="en-GB" sz="1450">
                <a:solidFill>
                  <a:srgbClr val="FFFFFF"/>
                </a:solidFill>
                <a:latin typeface="Calibri"/>
                <a:ea typeface="Calibri"/>
                <a:cs typeface="Calibri"/>
                <a:sym typeface="Calibri"/>
              </a:rPr>
              <a:t>The proportional part would determine the magnitude of turn required to correct the error sensed. </a:t>
            </a:r>
            <a:endParaRPr sz="1450">
              <a:solidFill>
                <a:srgbClr val="FFFFFF"/>
              </a:solidFill>
              <a:latin typeface="Calibri"/>
              <a:ea typeface="Calibri"/>
              <a:cs typeface="Calibri"/>
              <a:sym typeface="Calibri"/>
            </a:endParaRPr>
          </a:p>
          <a:p>
            <a:pPr indent="0" lvl="0" marL="0" rtl="0" algn="l">
              <a:spcBef>
                <a:spcPts val="1600"/>
              </a:spcBef>
              <a:spcAft>
                <a:spcPts val="0"/>
              </a:spcAft>
              <a:buNone/>
            </a:pPr>
            <a:r>
              <a:rPr lang="en-GB" sz="1450">
                <a:solidFill>
                  <a:srgbClr val="FFFFFF"/>
                </a:solidFill>
                <a:latin typeface="Calibri"/>
                <a:ea typeface="Calibri"/>
                <a:cs typeface="Calibri"/>
                <a:sym typeface="Calibri"/>
              </a:rPr>
              <a:t>The integral part would improve the steady state error (proportional offset) which </a:t>
            </a:r>
            <a:r>
              <a:rPr lang="en-GB" sz="1450">
                <a:solidFill>
                  <a:srgbClr val="FFFFFF"/>
                </a:solidFill>
                <a:latin typeface="Calibri"/>
                <a:ea typeface="Calibri"/>
                <a:cs typeface="Calibri"/>
                <a:sym typeface="Calibri"/>
              </a:rPr>
              <a:t>increases</a:t>
            </a:r>
            <a:r>
              <a:rPr lang="en-GB" sz="1450">
                <a:solidFill>
                  <a:srgbClr val="FFFFFF"/>
                </a:solidFill>
                <a:latin typeface="Calibri"/>
                <a:ea typeface="Calibri"/>
                <a:cs typeface="Calibri"/>
                <a:sym typeface="Calibri"/>
              </a:rPr>
              <a:t> while the robot is not on the line. </a:t>
            </a:r>
            <a:endParaRPr sz="1450">
              <a:solidFill>
                <a:srgbClr val="FFFFFF"/>
              </a:solidFill>
              <a:latin typeface="Calibri"/>
              <a:ea typeface="Calibri"/>
              <a:cs typeface="Calibri"/>
              <a:sym typeface="Calibri"/>
            </a:endParaRPr>
          </a:p>
          <a:p>
            <a:pPr indent="0" lvl="0" marL="0" rtl="0" algn="l">
              <a:spcBef>
                <a:spcPts val="1600"/>
              </a:spcBef>
              <a:spcAft>
                <a:spcPts val="0"/>
              </a:spcAft>
              <a:buNone/>
            </a:pPr>
            <a:r>
              <a:rPr lang="en-GB" sz="1450">
                <a:solidFill>
                  <a:srgbClr val="FFFFFF"/>
                </a:solidFill>
                <a:latin typeface="Calibri"/>
                <a:ea typeface="Calibri"/>
                <a:cs typeface="Calibri"/>
                <a:sym typeface="Calibri"/>
              </a:rPr>
              <a:t>The derivative part would measure the deviation from the path and </a:t>
            </a:r>
            <a:r>
              <a:rPr lang="en-GB" sz="1450">
                <a:solidFill>
                  <a:srgbClr val="FFFFFF"/>
                </a:solidFill>
                <a:latin typeface="Calibri"/>
                <a:ea typeface="Calibri"/>
                <a:cs typeface="Calibri"/>
                <a:sym typeface="Calibri"/>
              </a:rPr>
              <a:t>minimize</a:t>
            </a:r>
            <a:r>
              <a:rPr lang="en-GB" sz="1450">
                <a:solidFill>
                  <a:srgbClr val="FFFFFF"/>
                </a:solidFill>
                <a:latin typeface="Calibri"/>
                <a:ea typeface="Calibri"/>
                <a:cs typeface="Calibri"/>
                <a:sym typeface="Calibri"/>
              </a:rPr>
              <a:t> overshoot. It would reduce the oscillating effect about the line. The derivative control is used to provide anticipative action.</a:t>
            </a:r>
            <a:endParaRPr sz="1450">
              <a:solidFill>
                <a:srgbClr val="FFFFFF"/>
              </a:solidFill>
              <a:latin typeface="Calibri"/>
              <a:ea typeface="Calibri"/>
              <a:cs typeface="Calibri"/>
              <a:sym typeface="Calibri"/>
            </a:endParaRPr>
          </a:p>
          <a:p>
            <a:pPr indent="0" lvl="0" marL="0" rtl="0" algn="l">
              <a:spcBef>
                <a:spcPts val="1600"/>
              </a:spcBef>
              <a:spcAft>
                <a:spcPts val="0"/>
              </a:spcAft>
              <a:buNone/>
            </a:pPr>
            <a:r>
              <a:t/>
            </a:r>
            <a:endParaRPr sz="1450">
              <a:solidFill>
                <a:srgbClr val="FFFFFF"/>
              </a:solidFill>
              <a:latin typeface="Calibri"/>
              <a:ea typeface="Calibri"/>
              <a:cs typeface="Calibri"/>
              <a:sym typeface="Calibri"/>
            </a:endParaRPr>
          </a:p>
          <a:p>
            <a:pPr indent="0" lvl="0" marL="0" rtl="0" algn="l">
              <a:spcBef>
                <a:spcPts val="1600"/>
              </a:spcBef>
              <a:spcAft>
                <a:spcPts val="1600"/>
              </a:spcAft>
              <a:buNone/>
            </a:pPr>
            <a:r>
              <a:t/>
            </a:r>
            <a:endParaRPr sz="1450">
              <a:solidFill>
                <a:srgbClr val="FFFFFF"/>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OBSERVATIONS WITH DIFFERENT CONTROLLERS : Using only P </a:t>
            </a:r>
            <a:endParaRPr sz="2800"/>
          </a:p>
        </p:txBody>
      </p:sp>
      <p:sp>
        <p:nvSpPr>
          <p:cNvPr id="220" name="Google Shape;220;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a:t>
            </a:r>
            <a:r>
              <a:rPr lang="en-GB"/>
              <a:t>, the Proportional term is the error. It directly controls how to take the curves - if Kp is a small value, the robot will take the curves easier (it will go almost straight); if it is a large value it will take the curves suddenly (either it will oscillate on a straight line, or it will take the curve too tight and it will leave the track).</a:t>
            </a:r>
            <a:endParaRPr/>
          </a:p>
          <a:p>
            <a:pPr indent="0" lvl="0" marL="0" rtl="0" algn="l">
              <a:spcBef>
                <a:spcPts val="1600"/>
              </a:spcBef>
              <a:spcAft>
                <a:spcPts val="0"/>
              </a:spcAft>
              <a:buNone/>
            </a:pPr>
            <a:r>
              <a:rPr lang="en-GB"/>
              <a:t>This introduces partial smoothness to the trajectory of the robot. It helps to reach a steady state value and it depends on present position of the robot.  </a:t>
            </a:r>
            <a:endParaRPr/>
          </a:p>
          <a:p>
            <a:pPr indent="0" lvl="0" marL="0" rtl="0" algn="l">
              <a:spcBef>
                <a:spcPts val="1600"/>
              </a:spcBef>
              <a:spcAft>
                <a:spcPts val="0"/>
              </a:spcAft>
              <a:buNone/>
            </a:pPr>
            <a:r>
              <a:rPr lang="en-GB"/>
              <a:t>We observe that the robot takes turns discontinuously, i.e., with breaks in between. By trial and error method we obtain the Kp value to be 0.01. </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OBSERVATIONS WITH DIFFERENT CONTROLLERS : Using PD </a:t>
            </a:r>
            <a:endParaRPr sz="2800"/>
          </a:p>
          <a:p>
            <a:pPr indent="0" lvl="0" marL="0" rtl="0" algn="l">
              <a:spcBef>
                <a:spcPts val="0"/>
              </a:spcBef>
              <a:spcAft>
                <a:spcPts val="0"/>
              </a:spcAft>
              <a:buNone/>
            </a:pPr>
            <a:r>
              <a:t/>
            </a:r>
            <a:endParaRPr/>
          </a:p>
        </p:txBody>
      </p:sp>
      <p:sp>
        <p:nvSpPr>
          <p:cNvPr id="226" name="Google Shape;226;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derivative term makes the calculation between the current error and the last error. When the robot suddenly hits a tight curve, this value will be high and will force the robot to take the required curve. At a Kd too small, this value might not take place. At a Kd too high, it can give errors to the whole program and the robot can oscillate, run very slowly or take very narrow curves that don't even exist. </a:t>
            </a:r>
            <a:endParaRPr/>
          </a:p>
          <a:p>
            <a:pPr indent="0" lvl="0" marL="0" rtl="0" algn="l">
              <a:spcBef>
                <a:spcPts val="1600"/>
              </a:spcBef>
              <a:spcAft>
                <a:spcPts val="0"/>
              </a:spcAft>
              <a:buNone/>
            </a:pPr>
            <a:r>
              <a:rPr lang="en-GB"/>
              <a:t>This introduces complete smoothness to the trajectory of the robot. It helps to reach the steady state value and it depends on the future trajectory of the robot.</a:t>
            </a:r>
            <a:endParaRPr/>
          </a:p>
          <a:p>
            <a:pPr indent="0" lvl="0" marL="0" rtl="0" algn="l">
              <a:spcBef>
                <a:spcPts val="1600"/>
              </a:spcBef>
              <a:spcAft>
                <a:spcPts val="0"/>
              </a:spcAft>
              <a:buNone/>
            </a:pPr>
            <a:r>
              <a:rPr lang="en-GB"/>
              <a:t>We observe that the robot moves more smoothly along the curve with continuous turns and no jerks. By trial and error method we obtain the Kd value as 1e-5.  </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OBSERVATIONS WITH DIFFERENT CONTROLLERS : Using PID </a:t>
            </a:r>
            <a:endParaRPr sz="2800"/>
          </a:p>
          <a:p>
            <a:pPr indent="0" lvl="0" marL="0" rtl="0" algn="l">
              <a:spcBef>
                <a:spcPts val="0"/>
              </a:spcBef>
              <a:spcAft>
                <a:spcPts val="0"/>
              </a:spcAft>
              <a:buNone/>
            </a:pPr>
            <a:r>
              <a:t/>
            </a:r>
            <a:endParaRPr/>
          </a:p>
        </p:txBody>
      </p:sp>
      <p:sp>
        <p:nvSpPr>
          <p:cNvPr id="232" name="Google Shape;232;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integral term accumulates all errors. The integral term seeks to eliminate the residual error by adding a control effect due to the historic cumulative value of the error. In other words, it helps the robot stop oscillating. But at a Ki that is too high, it will do the opposite.</a:t>
            </a:r>
            <a:endParaRPr/>
          </a:p>
          <a:p>
            <a:pPr indent="0" lvl="0" marL="0" rtl="0" algn="l">
              <a:spcBef>
                <a:spcPts val="1600"/>
              </a:spcBef>
              <a:spcAft>
                <a:spcPts val="0"/>
              </a:spcAft>
              <a:buNone/>
            </a:pPr>
            <a:r>
              <a:rPr lang="en-GB"/>
              <a:t>This introduces oscillations to the trajectory of the robot. It deviates from  the steady state value as it depends on the memory, i.e., past trajectory of the robot.</a:t>
            </a:r>
            <a:endParaRPr/>
          </a:p>
          <a:p>
            <a:pPr indent="0" lvl="0" marL="0" rtl="0" algn="l">
              <a:spcBef>
                <a:spcPts val="1600"/>
              </a:spcBef>
              <a:spcAft>
                <a:spcPts val="1600"/>
              </a:spcAft>
              <a:buNone/>
            </a:pPr>
            <a:r>
              <a:rPr lang="en-GB"/>
              <a:t>We observe that the robot loses the line tracking ability as it oscillates in and out of the line which might cause the robot to completely deviate out of the line.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FINALISING K</a:t>
            </a:r>
            <a:r>
              <a:rPr baseline="-25000" lang="en-GB" sz="2800"/>
              <a:t>p</a:t>
            </a:r>
            <a:r>
              <a:rPr lang="en-GB" sz="2800"/>
              <a:t>, K</a:t>
            </a:r>
            <a:r>
              <a:rPr baseline="-25000" lang="en-GB" sz="2800"/>
              <a:t>d </a:t>
            </a:r>
            <a:r>
              <a:rPr lang="en-GB" sz="2800"/>
              <a:t>VALUES</a:t>
            </a:r>
            <a:endParaRPr sz="2800"/>
          </a:p>
        </p:txBody>
      </p:sp>
      <p:sp>
        <p:nvSpPr>
          <p:cNvPr id="238" name="Google Shape;238;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a:t>
            </a:r>
            <a:r>
              <a:rPr lang="en-GB"/>
              <a:t>tarting with K</a:t>
            </a:r>
            <a:r>
              <a:rPr baseline="-25000" lang="en-GB"/>
              <a:t>p</a:t>
            </a:r>
            <a:r>
              <a:rPr lang="en-GB"/>
              <a:t>, we set K</a:t>
            </a:r>
            <a:r>
              <a:rPr baseline="-25000" lang="en-GB"/>
              <a:t>p </a:t>
            </a:r>
            <a:r>
              <a:rPr lang="en-GB"/>
              <a:t>to a value of 1 and observe the robot. The goal is to get the robot to follow the line even if it is very wobbly. If the robot overshoots and loses the line, we reduce the K</a:t>
            </a:r>
            <a:r>
              <a:rPr baseline="-25000" lang="en-GB"/>
              <a:t>p </a:t>
            </a:r>
            <a:r>
              <a:rPr lang="en-GB"/>
              <a:t>value. </a:t>
            </a:r>
            <a:endParaRPr/>
          </a:p>
          <a:p>
            <a:pPr indent="0" lvl="0" marL="0" rtl="0" algn="l">
              <a:spcBef>
                <a:spcPts val="1600"/>
              </a:spcBef>
              <a:spcAft>
                <a:spcPts val="0"/>
              </a:spcAft>
              <a:buNone/>
            </a:pPr>
            <a:r>
              <a:rPr lang="en-GB"/>
              <a:t>On the other hand, if the robot cannot navigate a turn or seems sluggish, increase the K</a:t>
            </a:r>
            <a:r>
              <a:rPr baseline="-25000" lang="en-GB"/>
              <a:t>p </a:t>
            </a:r>
            <a:r>
              <a:rPr lang="en-GB"/>
              <a:t>value. Here the robot lost the line and hence we reduced the value to get a final K</a:t>
            </a:r>
            <a:r>
              <a:rPr baseline="-25000" lang="en-GB"/>
              <a:t>p </a:t>
            </a:r>
            <a:r>
              <a:rPr lang="en-GB"/>
              <a:t>= 0.01</a:t>
            </a:r>
            <a:endParaRPr/>
          </a:p>
          <a:p>
            <a:pPr indent="0" lvl="0" marL="0" rtl="0" algn="l">
              <a:spcBef>
                <a:spcPts val="1600"/>
              </a:spcBef>
              <a:spcAft>
                <a:spcPts val="0"/>
              </a:spcAft>
              <a:buNone/>
            </a:pPr>
            <a:r>
              <a:rPr lang="en-GB"/>
              <a:t>After the robot is able to somewhat follow the line, we decide a value for K</a:t>
            </a:r>
            <a:r>
              <a:rPr baseline="-25000" lang="en-GB"/>
              <a:t>d </a:t>
            </a:r>
            <a:r>
              <a:rPr lang="en-GB"/>
              <a:t>(skip K</a:t>
            </a:r>
            <a:r>
              <a:rPr baseline="-25000" lang="en-GB"/>
              <a:t>i </a:t>
            </a:r>
            <a:r>
              <a:rPr lang="en-GB"/>
              <a:t>for the moment). Upon setting a high value the speed was too low and on decreasing the value, the robot started wobbling. Hence we managed to get an intermediate value with a considerable speed and no wobble i.e. K</a:t>
            </a:r>
            <a:r>
              <a:rPr baseline="-25000" lang="en-GB"/>
              <a:t>d </a:t>
            </a:r>
            <a:r>
              <a:rPr lang="en-GB"/>
              <a:t>= 10^(-5)</a:t>
            </a:r>
            <a:endParaRPr/>
          </a:p>
          <a:p>
            <a:pPr indent="0" lvl="0" marL="0" rtl="0" algn="l">
              <a:spcBef>
                <a:spcPts val="16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5"/>
          <p:cNvSpPr txBox="1"/>
          <p:nvPr>
            <p:ph type="title"/>
          </p:nvPr>
        </p:nvSpPr>
        <p:spPr>
          <a:xfrm>
            <a:off x="0" y="0"/>
            <a:ext cx="74691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EFFECTS OF PID CONSTANTS</a:t>
            </a:r>
            <a:endParaRPr/>
          </a:p>
        </p:txBody>
      </p:sp>
      <p:graphicFrame>
        <p:nvGraphicFramePr>
          <p:cNvPr id="244" name="Google Shape;244;p25"/>
          <p:cNvGraphicFramePr/>
          <p:nvPr/>
        </p:nvGraphicFramePr>
        <p:xfrm>
          <a:off x="1474100" y="1167938"/>
          <a:ext cx="3000000" cy="3000000"/>
        </p:xfrm>
        <a:graphic>
          <a:graphicData uri="http://schemas.openxmlformats.org/drawingml/2006/table">
            <a:tbl>
              <a:tblPr>
                <a:noFill/>
                <a:tableStyleId>{4FA4A2C1-CB44-4381-B206-A508E651768E}</a:tableStyleId>
              </a:tblPr>
              <a:tblGrid>
                <a:gridCol w="1100475"/>
                <a:gridCol w="1494025"/>
                <a:gridCol w="1494025"/>
                <a:gridCol w="1494025"/>
                <a:gridCol w="1494025"/>
              </a:tblGrid>
              <a:tr h="743900">
                <a:tc>
                  <a:txBody>
                    <a:bodyPr/>
                    <a:lstStyle/>
                    <a:p>
                      <a:pPr indent="0" lvl="0" marL="0" rtl="0" algn="l">
                        <a:spcBef>
                          <a:spcPts val="0"/>
                        </a:spcBef>
                        <a:spcAft>
                          <a:spcPts val="0"/>
                        </a:spcAft>
                        <a:buNone/>
                      </a:pPr>
                      <a:r>
                        <a:rPr lang="en-GB">
                          <a:solidFill>
                            <a:srgbClr val="FFFF00"/>
                          </a:solidFill>
                        </a:rPr>
                        <a:t>Parameter</a:t>
                      </a:r>
                      <a:endParaRPr>
                        <a:solidFill>
                          <a:srgbClr val="FFFF00"/>
                        </a:solidFill>
                      </a:endParaRPr>
                    </a:p>
                  </a:txBody>
                  <a:tcPr marT="91425" marB="91425" marR="91425" marL="91425"/>
                </a:tc>
                <a:tc>
                  <a:txBody>
                    <a:bodyPr/>
                    <a:lstStyle/>
                    <a:p>
                      <a:pPr indent="0" lvl="0" marL="0" rtl="0" algn="l">
                        <a:spcBef>
                          <a:spcPts val="0"/>
                        </a:spcBef>
                        <a:spcAft>
                          <a:spcPts val="0"/>
                        </a:spcAft>
                        <a:buNone/>
                      </a:pPr>
                      <a:r>
                        <a:rPr lang="en-GB">
                          <a:solidFill>
                            <a:srgbClr val="FFFF00"/>
                          </a:solidFill>
                        </a:rPr>
                        <a:t>Rise Time</a:t>
                      </a:r>
                      <a:endParaRPr>
                        <a:solidFill>
                          <a:srgbClr val="FFFF00"/>
                        </a:solidFill>
                      </a:endParaRPr>
                    </a:p>
                  </a:txBody>
                  <a:tcPr marT="91425" marB="91425" marR="91425" marL="91425"/>
                </a:tc>
                <a:tc>
                  <a:txBody>
                    <a:bodyPr/>
                    <a:lstStyle/>
                    <a:p>
                      <a:pPr indent="0" lvl="0" marL="0" rtl="0" algn="l">
                        <a:spcBef>
                          <a:spcPts val="0"/>
                        </a:spcBef>
                        <a:spcAft>
                          <a:spcPts val="0"/>
                        </a:spcAft>
                        <a:buNone/>
                      </a:pPr>
                      <a:r>
                        <a:rPr lang="en-GB">
                          <a:solidFill>
                            <a:srgbClr val="FFFF00"/>
                          </a:solidFill>
                        </a:rPr>
                        <a:t>Overshoot</a:t>
                      </a:r>
                      <a:endParaRPr>
                        <a:solidFill>
                          <a:srgbClr val="FFFF00"/>
                        </a:solidFill>
                      </a:endParaRPr>
                    </a:p>
                  </a:txBody>
                  <a:tcPr marT="91425" marB="91425" marR="91425" marL="91425"/>
                </a:tc>
                <a:tc>
                  <a:txBody>
                    <a:bodyPr/>
                    <a:lstStyle/>
                    <a:p>
                      <a:pPr indent="0" lvl="0" marL="0" rtl="0" algn="l">
                        <a:spcBef>
                          <a:spcPts val="0"/>
                        </a:spcBef>
                        <a:spcAft>
                          <a:spcPts val="0"/>
                        </a:spcAft>
                        <a:buNone/>
                      </a:pPr>
                      <a:r>
                        <a:rPr lang="en-GB">
                          <a:solidFill>
                            <a:srgbClr val="FFFF00"/>
                          </a:solidFill>
                        </a:rPr>
                        <a:t>Settling Time</a:t>
                      </a:r>
                      <a:endParaRPr>
                        <a:solidFill>
                          <a:srgbClr val="FFFF00"/>
                        </a:solidFill>
                      </a:endParaRPr>
                    </a:p>
                  </a:txBody>
                  <a:tcPr marT="91425" marB="91425" marR="91425" marL="91425"/>
                </a:tc>
                <a:tc>
                  <a:txBody>
                    <a:bodyPr/>
                    <a:lstStyle/>
                    <a:p>
                      <a:pPr indent="0" lvl="0" marL="0" rtl="0" algn="l">
                        <a:spcBef>
                          <a:spcPts val="0"/>
                        </a:spcBef>
                        <a:spcAft>
                          <a:spcPts val="0"/>
                        </a:spcAft>
                        <a:buNone/>
                      </a:pPr>
                      <a:r>
                        <a:rPr lang="en-GB">
                          <a:solidFill>
                            <a:srgbClr val="FFFF00"/>
                          </a:solidFill>
                        </a:rPr>
                        <a:t>Steady State Error </a:t>
                      </a:r>
                      <a:endParaRPr>
                        <a:solidFill>
                          <a:srgbClr val="FFFF00"/>
                        </a:solidFill>
                      </a:endParaRPr>
                    </a:p>
                  </a:txBody>
                  <a:tcPr marT="91425" marB="91425" marR="91425" marL="91425"/>
                </a:tc>
              </a:tr>
              <a:tr h="687900">
                <a:tc>
                  <a:txBody>
                    <a:bodyPr/>
                    <a:lstStyle/>
                    <a:p>
                      <a:pPr indent="0" lvl="0" marL="0" rtl="0" algn="l">
                        <a:spcBef>
                          <a:spcPts val="0"/>
                        </a:spcBef>
                        <a:spcAft>
                          <a:spcPts val="0"/>
                        </a:spcAft>
                        <a:buNone/>
                      </a:pPr>
                      <a:r>
                        <a:rPr lang="en-GB">
                          <a:solidFill>
                            <a:schemeClr val="accent2"/>
                          </a:solidFill>
                        </a:rPr>
                        <a:t>K</a:t>
                      </a:r>
                      <a:r>
                        <a:rPr lang="en-GB">
                          <a:solidFill>
                            <a:schemeClr val="accent2"/>
                          </a:solidFill>
                        </a:rPr>
                        <a:t>p</a:t>
                      </a:r>
                      <a:endParaRPr>
                        <a:solidFill>
                          <a:schemeClr val="accent2"/>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Decrease</a:t>
                      </a:r>
                      <a:r>
                        <a:rPr lang="en-GB">
                          <a:solidFill>
                            <a:srgbClr val="FFFFFF"/>
                          </a:solidFill>
                        </a:rPr>
                        <a:t> </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Increase </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Small Change</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Decrease</a:t>
                      </a:r>
                      <a:endParaRPr>
                        <a:solidFill>
                          <a:srgbClr val="FFFFFF"/>
                        </a:solidFill>
                      </a:endParaRPr>
                    </a:p>
                  </a:txBody>
                  <a:tcPr marT="91425" marB="91425" marR="91425" marL="91425"/>
                </a:tc>
              </a:tr>
              <a:tr h="687900">
                <a:tc>
                  <a:txBody>
                    <a:bodyPr/>
                    <a:lstStyle/>
                    <a:p>
                      <a:pPr indent="0" lvl="0" marL="0" rtl="0" algn="l">
                        <a:spcBef>
                          <a:spcPts val="0"/>
                        </a:spcBef>
                        <a:spcAft>
                          <a:spcPts val="0"/>
                        </a:spcAft>
                        <a:buNone/>
                      </a:pPr>
                      <a:r>
                        <a:rPr lang="en-GB">
                          <a:solidFill>
                            <a:schemeClr val="accent2"/>
                          </a:solidFill>
                        </a:rPr>
                        <a:t>Ki</a:t>
                      </a:r>
                      <a:endParaRPr>
                        <a:solidFill>
                          <a:schemeClr val="accent2"/>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Decrease</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Increase</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Increase</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Eliminate</a:t>
                      </a:r>
                      <a:endParaRPr>
                        <a:solidFill>
                          <a:srgbClr val="FFFFFF"/>
                        </a:solidFill>
                      </a:endParaRPr>
                    </a:p>
                  </a:txBody>
                  <a:tcPr marT="91425" marB="91425" marR="91425" marL="91425"/>
                </a:tc>
              </a:tr>
              <a:tr h="687900">
                <a:tc>
                  <a:txBody>
                    <a:bodyPr/>
                    <a:lstStyle/>
                    <a:p>
                      <a:pPr indent="0" lvl="0" marL="0" rtl="0" algn="l">
                        <a:spcBef>
                          <a:spcPts val="0"/>
                        </a:spcBef>
                        <a:spcAft>
                          <a:spcPts val="0"/>
                        </a:spcAft>
                        <a:buNone/>
                      </a:pPr>
                      <a:r>
                        <a:rPr lang="en-GB">
                          <a:solidFill>
                            <a:schemeClr val="accent2"/>
                          </a:solidFill>
                        </a:rPr>
                        <a:t>Kd</a:t>
                      </a:r>
                      <a:endParaRPr>
                        <a:solidFill>
                          <a:schemeClr val="accent2"/>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Small Change</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Decrease</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Increase</a:t>
                      </a:r>
                      <a:endParaRPr>
                        <a:solidFill>
                          <a:srgbClr val="FFFFFF"/>
                        </a:solidFill>
                      </a:endParaRPr>
                    </a:p>
                  </a:txBody>
                  <a:tcPr marT="91425" marB="91425" marR="91425" marL="91425"/>
                </a:tc>
                <a:tc>
                  <a:txBody>
                    <a:bodyPr/>
                    <a:lstStyle/>
                    <a:p>
                      <a:pPr indent="0" lvl="0" marL="0" rtl="0" algn="l">
                        <a:spcBef>
                          <a:spcPts val="0"/>
                        </a:spcBef>
                        <a:spcAft>
                          <a:spcPts val="0"/>
                        </a:spcAft>
                        <a:buNone/>
                      </a:pPr>
                      <a:r>
                        <a:rPr lang="en-GB">
                          <a:solidFill>
                            <a:srgbClr val="FFFFFF"/>
                          </a:solidFill>
                        </a:rPr>
                        <a:t>No Change</a:t>
                      </a:r>
                      <a:endParaRPr>
                        <a:solidFill>
                          <a:srgbClr val="FFFFFF"/>
                        </a:solidFill>
                      </a:endParaRPr>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